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21386800" cy="30276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3205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3205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3205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3205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3205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3205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3205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3205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32054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5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8"/>
    <p:restoredTop sz="94694"/>
  </p:normalViewPr>
  <p:slideViewPr>
    <p:cSldViewPr snapToGrid="0" snapToObjects="1">
      <p:cViewPr>
        <p:scale>
          <a:sx n="60" d="100"/>
          <a:sy n="60" d="100"/>
        </p:scale>
        <p:origin x="920" y="-6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tif>
</file>

<file path=ppt/media/image4.tif>
</file>

<file path=ppt/media/image5.ti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320540" latinLnBrk="0">
      <a:defRPr sz="1200">
        <a:latin typeface="+mj-lt"/>
        <a:ea typeface="+mj-ea"/>
        <a:cs typeface="+mj-cs"/>
        <a:sym typeface="Calibri"/>
      </a:defRPr>
    </a:lvl1pPr>
    <a:lvl2pPr indent="228600" defTabSz="4320540" latinLnBrk="0">
      <a:defRPr sz="1200">
        <a:latin typeface="+mj-lt"/>
        <a:ea typeface="+mj-ea"/>
        <a:cs typeface="+mj-cs"/>
        <a:sym typeface="Calibri"/>
      </a:defRPr>
    </a:lvl2pPr>
    <a:lvl3pPr indent="457200" defTabSz="4320540" latinLnBrk="0">
      <a:defRPr sz="1200">
        <a:latin typeface="+mj-lt"/>
        <a:ea typeface="+mj-ea"/>
        <a:cs typeface="+mj-cs"/>
        <a:sym typeface="Calibri"/>
      </a:defRPr>
    </a:lvl3pPr>
    <a:lvl4pPr indent="685800" defTabSz="4320540" latinLnBrk="0">
      <a:defRPr sz="1200">
        <a:latin typeface="+mj-lt"/>
        <a:ea typeface="+mj-ea"/>
        <a:cs typeface="+mj-cs"/>
        <a:sym typeface="Calibri"/>
      </a:defRPr>
    </a:lvl4pPr>
    <a:lvl5pPr indent="914400" defTabSz="4320540" latinLnBrk="0">
      <a:defRPr sz="1200">
        <a:latin typeface="+mj-lt"/>
        <a:ea typeface="+mj-ea"/>
        <a:cs typeface="+mj-cs"/>
        <a:sym typeface="Calibri"/>
      </a:defRPr>
    </a:lvl5pPr>
    <a:lvl6pPr indent="1143000" defTabSz="4320540" latinLnBrk="0">
      <a:defRPr sz="1200">
        <a:latin typeface="+mj-lt"/>
        <a:ea typeface="+mj-ea"/>
        <a:cs typeface="+mj-cs"/>
        <a:sym typeface="Calibri"/>
      </a:defRPr>
    </a:lvl6pPr>
    <a:lvl7pPr indent="1371600" defTabSz="4320540" latinLnBrk="0">
      <a:defRPr sz="1200">
        <a:latin typeface="+mj-lt"/>
        <a:ea typeface="+mj-ea"/>
        <a:cs typeface="+mj-cs"/>
        <a:sym typeface="Calibri"/>
      </a:defRPr>
    </a:lvl7pPr>
    <a:lvl8pPr indent="1600200" defTabSz="4320540" latinLnBrk="0">
      <a:defRPr sz="1200">
        <a:latin typeface="+mj-lt"/>
        <a:ea typeface="+mj-ea"/>
        <a:cs typeface="+mj-cs"/>
        <a:sym typeface="Calibri"/>
      </a:defRPr>
    </a:lvl8pPr>
    <a:lvl9pPr indent="1828800" defTabSz="432054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>
            <a:spLocks noGrp="1"/>
          </p:cNvSpPr>
          <p:nvPr>
            <p:ph type="title"/>
          </p:nvPr>
        </p:nvSpPr>
        <p:spPr>
          <a:xfrm>
            <a:off x="1604011" y="9406418"/>
            <a:ext cx="18178781" cy="6490571"/>
          </a:xfrm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12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3208021" y="17158650"/>
            <a:ext cx="14970761" cy="773821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93" name="Textebene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9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eltext"/>
          <p:cNvSpPr txBox="1">
            <a:spLocks noGrp="1"/>
          </p:cNvSpPr>
          <p:nvPr>
            <p:ph type="title"/>
          </p:nvPr>
        </p:nvSpPr>
        <p:spPr>
          <a:xfrm>
            <a:off x="54948484" y="7640087"/>
            <a:ext cx="17050035" cy="162768881"/>
          </a:xfrm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102" name="Textebene 1…"/>
          <p:cNvSpPr txBox="1">
            <a:spLocks noGrp="1"/>
          </p:cNvSpPr>
          <p:nvPr>
            <p:ph type="body" idx="1"/>
          </p:nvPr>
        </p:nvSpPr>
        <p:spPr>
          <a:xfrm>
            <a:off x="3790962" y="7640087"/>
            <a:ext cx="50801076" cy="162768881"/>
          </a:xfrm>
          <a:prstGeom prst="rect">
            <a:avLst/>
          </a:prstGeom>
        </p:spPr>
        <p:txBody>
          <a:bodyPr/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0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21" name="Textebene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2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text"/>
          <p:cNvSpPr txBox="1">
            <a:spLocks noGrp="1"/>
          </p:cNvSpPr>
          <p:nvPr>
            <p:ph type="title"/>
          </p:nvPr>
        </p:nvSpPr>
        <p:spPr>
          <a:xfrm>
            <a:off x="1689410" y="19457691"/>
            <a:ext cx="18178781" cy="6013942"/>
          </a:xfrm>
          <a:prstGeom prst="rect">
            <a:avLst/>
          </a:prstGeom>
        </p:spPr>
        <p:txBody>
          <a:bodyPr anchor="t"/>
          <a:lstStyle>
            <a:lvl1pPr algn="l">
              <a:defRPr sz="18900" b="1" cap="all"/>
            </a:lvl1pPr>
          </a:lstStyle>
          <a:p>
            <a:r>
              <a:t>Titeltext</a:t>
            </a:r>
          </a:p>
        </p:txBody>
      </p:sp>
      <p:sp>
        <p:nvSpPr>
          <p:cNvPr id="30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1689410" y="12833946"/>
            <a:ext cx="18178781" cy="6623744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2200"/>
              </a:spcBef>
              <a:buSzTx/>
              <a:buFontTx/>
              <a:buNone/>
              <a:defRPr sz="9500">
                <a:solidFill>
                  <a:srgbClr val="888888"/>
                </a:solidFill>
              </a:defRPr>
            </a:lvl1pPr>
            <a:lvl2pPr marL="0" indent="0">
              <a:spcBef>
                <a:spcPts val="2200"/>
              </a:spcBef>
              <a:buSzTx/>
              <a:buFontTx/>
              <a:buNone/>
              <a:defRPr sz="9500">
                <a:solidFill>
                  <a:srgbClr val="888888"/>
                </a:solidFill>
              </a:defRPr>
            </a:lvl2pPr>
            <a:lvl3pPr marL="0" indent="0">
              <a:spcBef>
                <a:spcPts val="2200"/>
              </a:spcBef>
              <a:buSzTx/>
              <a:buFontTx/>
              <a:buNone/>
              <a:defRPr sz="9500">
                <a:solidFill>
                  <a:srgbClr val="888888"/>
                </a:solidFill>
              </a:defRPr>
            </a:lvl3pPr>
            <a:lvl4pPr marL="0" indent="0">
              <a:spcBef>
                <a:spcPts val="2200"/>
              </a:spcBef>
              <a:buSzTx/>
              <a:buFontTx/>
              <a:buNone/>
              <a:defRPr sz="9500">
                <a:solidFill>
                  <a:srgbClr val="888888"/>
                </a:solidFill>
              </a:defRPr>
            </a:lvl4pPr>
            <a:lvl5pPr marL="0" indent="0">
              <a:spcBef>
                <a:spcPts val="2200"/>
              </a:spcBef>
              <a:buSzTx/>
              <a:buFontTx/>
              <a:buNone/>
              <a:defRPr sz="9500">
                <a:solidFill>
                  <a:srgbClr val="888888"/>
                </a:solidFill>
              </a:defRPr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3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39" name="Textebene 1…"/>
          <p:cNvSpPr txBox="1">
            <a:spLocks noGrp="1"/>
          </p:cNvSpPr>
          <p:nvPr>
            <p:ph type="body" idx="1"/>
          </p:nvPr>
        </p:nvSpPr>
        <p:spPr>
          <a:xfrm>
            <a:off x="3790962" y="44508762"/>
            <a:ext cx="33925555" cy="125900211"/>
          </a:xfrm>
          <a:prstGeom prst="rect">
            <a:avLst/>
          </a:prstGeom>
        </p:spPr>
        <p:txBody>
          <a:bodyPr/>
          <a:lstStyle>
            <a:lvl1pPr>
              <a:spcBef>
                <a:spcPts val="3100"/>
              </a:spcBef>
              <a:defRPr sz="13200"/>
            </a:lvl1pPr>
            <a:lvl2pPr marL="3737457" indent="-1577188">
              <a:spcBef>
                <a:spcPts val="3100"/>
              </a:spcBef>
              <a:defRPr sz="13200"/>
            </a:lvl2pPr>
            <a:lvl3pPr marL="5821359" indent="-1500818">
              <a:spcBef>
                <a:spcPts val="3100"/>
              </a:spcBef>
              <a:defRPr sz="13200"/>
            </a:lvl3pPr>
            <a:lvl4pPr marL="8158195" indent="-1677385">
              <a:spcBef>
                <a:spcPts val="3100"/>
              </a:spcBef>
              <a:defRPr sz="13200"/>
            </a:lvl4pPr>
            <a:lvl5pPr marL="10318466" indent="-1677385">
              <a:spcBef>
                <a:spcPts val="3100"/>
              </a:spcBef>
              <a:defRPr sz="132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48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1069341" y="6777952"/>
            <a:ext cx="9449552" cy="2824729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2700"/>
              </a:spcBef>
              <a:buSzTx/>
              <a:buFontTx/>
              <a:buNone/>
              <a:defRPr sz="11300" b="1"/>
            </a:lvl1pPr>
            <a:lvl2pPr marL="0" indent="0">
              <a:spcBef>
                <a:spcPts val="2700"/>
              </a:spcBef>
              <a:buSzTx/>
              <a:buFontTx/>
              <a:buNone/>
              <a:defRPr sz="11300" b="1"/>
            </a:lvl2pPr>
            <a:lvl3pPr marL="0" indent="0">
              <a:spcBef>
                <a:spcPts val="2700"/>
              </a:spcBef>
              <a:buSzTx/>
              <a:buFontTx/>
              <a:buNone/>
              <a:defRPr sz="11300" b="1"/>
            </a:lvl3pPr>
            <a:lvl4pPr marL="0" indent="0">
              <a:spcBef>
                <a:spcPts val="2700"/>
              </a:spcBef>
              <a:buSzTx/>
              <a:buFontTx/>
              <a:buNone/>
              <a:defRPr sz="11300" b="1"/>
            </a:lvl4pPr>
            <a:lvl5pPr marL="0" indent="0">
              <a:spcBef>
                <a:spcPts val="2700"/>
              </a:spcBef>
              <a:buSzTx/>
              <a:buFontTx/>
              <a:buNone/>
              <a:defRPr sz="11300" b="1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9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10864198" y="6777952"/>
            <a:ext cx="9453265" cy="2824729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5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5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eltext"/>
          <p:cNvSpPr txBox="1">
            <a:spLocks noGrp="1"/>
          </p:cNvSpPr>
          <p:nvPr>
            <p:ph type="title"/>
          </p:nvPr>
        </p:nvSpPr>
        <p:spPr>
          <a:xfrm>
            <a:off x="1069341" y="1205592"/>
            <a:ext cx="7036113" cy="5130776"/>
          </a:xfrm>
          <a:prstGeom prst="rect">
            <a:avLst/>
          </a:prstGeom>
        </p:spPr>
        <p:txBody>
          <a:bodyPr anchor="b"/>
          <a:lstStyle>
            <a:lvl1pPr algn="l">
              <a:defRPr sz="9500" b="1"/>
            </a:lvl1pPr>
          </a:lstStyle>
          <a:p>
            <a:r>
              <a:t>Titeltext</a:t>
            </a:r>
          </a:p>
        </p:txBody>
      </p:sp>
      <p:sp>
        <p:nvSpPr>
          <p:cNvPr id="73" name="Textebene 1…"/>
          <p:cNvSpPr txBox="1">
            <a:spLocks noGrp="1"/>
          </p:cNvSpPr>
          <p:nvPr>
            <p:ph type="body" idx="1"/>
          </p:nvPr>
        </p:nvSpPr>
        <p:spPr>
          <a:xfrm>
            <a:off x="8361646" y="1205594"/>
            <a:ext cx="11955817" cy="25843121"/>
          </a:xfrm>
          <a:prstGeom prst="rect">
            <a:avLst/>
          </a:prstGeom>
        </p:spPr>
        <p:txBody>
          <a:bodyPr/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4" name="Textplatzhalter 3"/>
          <p:cNvSpPr>
            <a:spLocks noGrp="1"/>
          </p:cNvSpPr>
          <p:nvPr>
            <p:ph type="body" sz="half" idx="13"/>
          </p:nvPr>
        </p:nvSpPr>
        <p:spPr>
          <a:xfrm>
            <a:off x="1069340" y="6336367"/>
            <a:ext cx="7036114" cy="20712349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eltext"/>
          <p:cNvSpPr txBox="1">
            <a:spLocks noGrp="1"/>
          </p:cNvSpPr>
          <p:nvPr>
            <p:ph type="title"/>
          </p:nvPr>
        </p:nvSpPr>
        <p:spPr>
          <a:xfrm>
            <a:off x="4191963" y="21195983"/>
            <a:ext cx="12832082" cy="2502307"/>
          </a:xfrm>
          <a:prstGeom prst="rect">
            <a:avLst/>
          </a:prstGeom>
        </p:spPr>
        <p:txBody>
          <a:bodyPr anchor="b"/>
          <a:lstStyle>
            <a:lvl1pPr algn="l">
              <a:defRPr sz="9500" b="1"/>
            </a:lvl1pPr>
          </a:lstStyle>
          <a:p>
            <a:r>
              <a:t>Titeltext</a:t>
            </a:r>
          </a:p>
        </p:txBody>
      </p:sp>
      <p:sp>
        <p:nvSpPr>
          <p:cNvPr id="83" name="Bildplatzhalter 2"/>
          <p:cNvSpPr>
            <a:spLocks noGrp="1"/>
          </p:cNvSpPr>
          <p:nvPr>
            <p:ph type="pic" sz="half" idx="13"/>
          </p:nvPr>
        </p:nvSpPr>
        <p:spPr>
          <a:xfrm>
            <a:off x="4191963" y="2705572"/>
            <a:ext cx="12832082" cy="1816798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4191963" y="23698288"/>
            <a:ext cx="12832082" cy="355369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500"/>
              </a:spcBef>
              <a:buSzTx/>
              <a:buFontTx/>
              <a:buNone/>
              <a:defRPr sz="6600"/>
            </a:lvl1pPr>
            <a:lvl2pPr marL="0" indent="0">
              <a:spcBef>
                <a:spcPts val="1500"/>
              </a:spcBef>
              <a:buSzTx/>
              <a:buFontTx/>
              <a:buNone/>
              <a:defRPr sz="6600"/>
            </a:lvl2pPr>
            <a:lvl3pPr marL="0" indent="0">
              <a:spcBef>
                <a:spcPts val="1500"/>
              </a:spcBef>
              <a:buSzTx/>
              <a:buFontTx/>
              <a:buNone/>
              <a:defRPr sz="6600"/>
            </a:lvl3pPr>
            <a:lvl4pPr marL="0" indent="0">
              <a:spcBef>
                <a:spcPts val="1500"/>
              </a:spcBef>
              <a:buSzTx/>
              <a:buFontTx/>
              <a:buNone/>
              <a:defRPr sz="6600"/>
            </a:lvl4pPr>
            <a:lvl5pPr marL="0" indent="0">
              <a:spcBef>
                <a:spcPts val="1500"/>
              </a:spcBef>
              <a:buSzTx/>
              <a:buFontTx/>
              <a:buNone/>
              <a:defRPr sz="66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8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>
            <a:spLocks noGrp="1"/>
          </p:cNvSpPr>
          <p:nvPr>
            <p:ph type="title"/>
          </p:nvPr>
        </p:nvSpPr>
        <p:spPr>
          <a:xfrm>
            <a:off x="1069338" y="1212603"/>
            <a:ext cx="19248123" cy="5046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16027" tIns="216027" rIns="216027" bIns="216027" anchor="ctr">
            <a:normAutofit/>
          </a:bodyPr>
          <a:lstStyle/>
          <a:p>
            <a:r>
              <a:t>Titeltext</a:t>
            </a:r>
          </a:p>
        </p:txBody>
      </p:sp>
      <p:sp>
        <p:nvSpPr>
          <p:cNvPr id="3" name="Textebene 1…"/>
          <p:cNvSpPr txBox="1">
            <a:spLocks noGrp="1"/>
          </p:cNvSpPr>
          <p:nvPr>
            <p:ph type="body" idx="1"/>
          </p:nvPr>
        </p:nvSpPr>
        <p:spPr>
          <a:xfrm>
            <a:off x="1069338" y="7065329"/>
            <a:ext cx="19248123" cy="199833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16027" tIns="216027" rIns="216027" bIns="216027">
            <a:normAutofit/>
          </a:bodyPr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19138910" y="28216941"/>
            <a:ext cx="1178552" cy="1308355"/>
          </a:xfrm>
          <a:prstGeom prst="rect">
            <a:avLst/>
          </a:prstGeom>
          <a:ln w="12700">
            <a:miter lim="400000"/>
          </a:ln>
        </p:spPr>
        <p:txBody>
          <a:bodyPr wrap="none" lIns="216027" tIns="216027" rIns="216027" bIns="216027" anchor="ctr">
            <a:spAutoFit/>
          </a:bodyPr>
          <a:lstStyle>
            <a:lvl1pPr algn="r">
              <a:defRPr sz="57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ct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1620203" marR="0" indent="-1620203" algn="l" defTabSz="432054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100000"/>
        <a:buFont typeface="Arial"/>
        <a:buChar char="•"/>
        <a:tabLst/>
        <a:defRPr sz="15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3704780" marR="0" indent="-1544510" algn="l" defTabSz="432054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100000"/>
        <a:buFont typeface="Arial"/>
        <a:buChar char="–"/>
        <a:tabLst/>
        <a:defRPr sz="15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5763905" marR="0" indent="-1443365" algn="l" defTabSz="432054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100000"/>
        <a:buFont typeface="Arial"/>
        <a:buChar char="•"/>
        <a:tabLst/>
        <a:defRPr sz="15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8197656" marR="0" indent="-1716845" algn="l" defTabSz="432054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100000"/>
        <a:buFont typeface="Arial"/>
        <a:buChar char="–"/>
        <a:tabLst/>
        <a:defRPr sz="15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10357925" marR="0" indent="-1716844" algn="l" defTabSz="432054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100000"/>
        <a:buFont typeface="Arial"/>
        <a:buChar char="»"/>
        <a:tabLst/>
        <a:defRPr sz="15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12518194" marR="0" indent="-1716844" algn="l" defTabSz="432054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100000"/>
        <a:buFont typeface="Arial"/>
        <a:buChar char="•"/>
        <a:tabLst/>
        <a:defRPr sz="15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14678465" marR="0" indent="-1716845" algn="l" defTabSz="432054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100000"/>
        <a:buFont typeface="Arial"/>
        <a:buChar char="•"/>
        <a:tabLst/>
        <a:defRPr sz="15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16838736" marR="0" indent="-1716847" algn="l" defTabSz="432054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100000"/>
        <a:buFont typeface="Arial"/>
        <a:buChar char="•"/>
        <a:tabLst/>
        <a:defRPr sz="15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18999006" marR="0" indent="-1716847" algn="l" defTabSz="432054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100000"/>
        <a:buFont typeface="Arial"/>
        <a:buChar char="•"/>
        <a:tabLst/>
        <a:defRPr sz="15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3205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10" Type="http://schemas.openxmlformats.org/officeDocument/2006/relationships/hyperlink" Target="https://www.dbgroup.unimore.it/tesi/Magistrale/201516_Andrea_Spina_presentazione.pdf" TargetMode="External"/><Relationship Id="rId4" Type="http://schemas.openxmlformats.org/officeDocument/2006/relationships/image" Target="../media/image3.tif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hteck 68"/>
          <p:cNvSpPr/>
          <p:nvPr/>
        </p:nvSpPr>
        <p:spPr>
          <a:xfrm>
            <a:off x="10920668" y="12091216"/>
            <a:ext cx="8636002" cy="5689280"/>
          </a:xfrm>
          <a:prstGeom prst="rect">
            <a:avLst/>
          </a:prstGeom>
          <a:solidFill>
            <a:srgbClr val="DBEEF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13" name="Rechteck 68"/>
          <p:cNvSpPr/>
          <p:nvPr/>
        </p:nvSpPr>
        <p:spPr>
          <a:xfrm>
            <a:off x="1978604" y="5865701"/>
            <a:ext cx="8636001" cy="5160510"/>
          </a:xfrm>
          <a:prstGeom prst="rect">
            <a:avLst/>
          </a:prstGeom>
          <a:solidFill>
            <a:srgbClr val="DBEEF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14" name="Rechteck 6"/>
          <p:cNvSpPr txBox="1"/>
          <p:nvPr/>
        </p:nvSpPr>
        <p:spPr>
          <a:xfrm>
            <a:off x="1996672" y="2417389"/>
            <a:ext cx="9023344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54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t>Parallel Batch Processing</a:t>
            </a:r>
          </a:p>
        </p:txBody>
      </p:sp>
      <p:sp>
        <p:nvSpPr>
          <p:cNvPr id="115" name="Rechteck 59"/>
          <p:cNvSpPr txBox="1"/>
          <p:nvPr/>
        </p:nvSpPr>
        <p:spPr>
          <a:xfrm>
            <a:off x="1978605" y="4995257"/>
            <a:ext cx="8636001" cy="840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48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t>Experiment</a:t>
            </a:r>
          </a:p>
        </p:txBody>
      </p:sp>
      <p:sp>
        <p:nvSpPr>
          <p:cNvPr id="116" name="Rechteck 60"/>
          <p:cNvSpPr txBox="1"/>
          <p:nvPr/>
        </p:nvSpPr>
        <p:spPr>
          <a:xfrm>
            <a:off x="2259059" y="6440089"/>
            <a:ext cx="7819388" cy="1717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Evaluating the throughput and runtime performance of spark and </a:t>
            </a:r>
            <a:r>
              <a:rPr dirty="0" err="1"/>
              <a:t>flink</a:t>
            </a:r>
            <a:r>
              <a:rPr dirty="0"/>
              <a:t> for different data sizes.</a:t>
            </a:r>
          </a:p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We are expecting spark to perform better with higher Throughput and lower runtime compared to </a:t>
            </a:r>
            <a:r>
              <a:rPr dirty="0" err="1"/>
              <a:t>flink</a:t>
            </a:r>
            <a:r>
              <a:rPr dirty="0"/>
              <a:t>.</a:t>
            </a:r>
          </a:p>
        </p:txBody>
      </p:sp>
      <p:sp>
        <p:nvSpPr>
          <p:cNvPr id="117" name="Rechteck 80"/>
          <p:cNvSpPr txBox="1"/>
          <p:nvPr/>
        </p:nvSpPr>
        <p:spPr>
          <a:xfrm>
            <a:off x="1978606" y="29348388"/>
            <a:ext cx="17882870" cy="65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36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t>Florian Muchow, Domenic Bosin, Muhammad Taha, Tristan Schneider</a:t>
            </a:r>
          </a:p>
        </p:txBody>
      </p:sp>
      <p:sp>
        <p:nvSpPr>
          <p:cNvPr id="118" name="Rectangle 9"/>
          <p:cNvSpPr txBox="1"/>
          <p:nvPr/>
        </p:nvSpPr>
        <p:spPr>
          <a:xfrm>
            <a:off x="1996672" y="1338212"/>
            <a:ext cx="6278586" cy="456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3200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Enterprise Computing WS18/19</a:t>
            </a:r>
          </a:p>
        </p:txBody>
      </p:sp>
      <p:pic>
        <p:nvPicPr>
          <p:cNvPr id="119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rcRect l="14714" t="16583" r="14240" b="6168"/>
          <a:stretch>
            <a:fillRect/>
          </a:stretch>
        </p:blipFill>
        <p:spPr>
          <a:xfrm>
            <a:off x="15910625" y="2946872"/>
            <a:ext cx="3950852" cy="78842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874241" y="1098427"/>
            <a:ext cx="2987234" cy="1663426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Rechteck 68"/>
          <p:cNvSpPr/>
          <p:nvPr/>
        </p:nvSpPr>
        <p:spPr>
          <a:xfrm>
            <a:off x="10920668" y="5870769"/>
            <a:ext cx="8636002" cy="5156068"/>
          </a:xfrm>
          <a:prstGeom prst="rect">
            <a:avLst/>
          </a:prstGeom>
          <a:solidFill>
            <a:srgbClr val="DBEEF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22" name="Rechteck 59"/>
          <p:cNvSpPr txBox="1"/>
          <p:nvPr/>
        </p:nvSpPr>
        <p:spPr>
          <a:xfrm>
            <a:off x="10984340" y="4991658"/>
            <a:ext cx="8508657" cy="840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48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t>Workloads &amp; Metrics</a:t>
            </a:r>
          </a:p>
        </p:txBody>
      </p:sp>
      <p:sp>
        <p:nvSpPr>
          <p:cNvPr id="123" name="Rechteck 74"/>
          <p:cNvSpPr txBox="1"/>
          <p:nvPr/>
        </p:nvSpPr>
        <p:spPr>
          <a:xfrm>
            <a:off x="2264179" y="18100374"/>
            <a:ext cx="8208913" cy="840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48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t>Architecture</a:t>
            </a:r>
          </a:p>
        </p:txBody>
      </p:sp>
      <p:sp>
        <p:nvSpPr>
          <p:cNvPr id="124" name="Rechteck 60"/>
          <p:cNvSpPr txBox="1"/>
          <p:nvPr/>
        </p:nvSpPr>
        <p:spPr>
          <a:xfrm>
            <a:off x="11187749" y="10102328"/>
            <a:ext cx="7844914" cy="904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914400" indent="-914400">
              <a:buSzPct val="100000"/>
              <a:buAutoNum type="arabicPeriod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Runtime</a:t>
            </a:r>
          </a:p>
          <a:p>
            <a:pPr marL="914400" indent="-914400">
              <a:buSzPct val="100000"/>
              <a:buAutoNum type="arabicPeriod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Throughput</a:t>
            </a:r>
          </a:p>
        </p:txBody>
      </p:sp>
      <p:pic>
        <p:nvPicPr>
          <p:cNvPr id="125" name="Picture 1" descr="Picture 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18730" y="14249693"/>
            <a:ext cx="8636001" cy="6774793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Rechteck 60"/>
          <p:cNvSpPr txBox="1"/>
          <p:nvPr/>
        </p:nvSpPr>
        <p:spPr>
          <a:xfrm>
            <a:off x="11206716" y="7673233"/>
            <a:ext cx="7826107" cy="586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3200" b="1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Workloads for each metric and SUT</a:t>
            </a:r>
            <a:r>
              <a:rPr b="0" dirty="0"/>
              <a:t>:</a:t>
            </a:r>
          </a:p>
        </p:txBody>
      </p:sp>
      <p:sp>
        <p:nvSpPr>
          <p:cNvPr id="127" name="Rechteck 60"/>
          <p:cNvSpPr txBox="1"/>
          <p:nvPr/>
        </p:nvSpPr>
        <p:spPr>
          <a:xfrm>
            <a:off x="11187749" y="8179132"/>
            <a:ext cx="8079349" cy="1310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914400" indent="-914400">
              <a:buSzPct val="100000"/>
              <a:buAutoNum type="alphaLcParenR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 err="1"/>
              <a:t>GroupBy</a:t>
            </a:r>
            <a:r>
              <a:rPr dirty="0"/>
              <a:t>: genre, count per group</a:t>
            </a:r>
          </a:p>
          <a:p>
            <a:pPr marL="914400" indent="-914400">
              <a:buSzPct val="100000"/>
              <a:buAutoNum type="alphaLcParenR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Sorting: number of pages (ascending)</a:t>
            </a:r>
          </a:p>
          <a:p>
            <a:pPr marL="914400" indent="-914400">
              <a:buSzPct val="100000"/>
              <a:buAutoNum type="alphaLcParenR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Aggregation: price (max) </a:t>
            </a:r>
          </a:p>
        </p:txBody>
      </p:sp>
      <p:sp>
        <p:nvSpPr>
          <p:cNvPr id="128" name="Rechteck 60"/>
          <p:cNvSpPr txBox="1"/>
          <p:nvPr/>
        </p:nvSpPr>
        <p:spPr>
          <a:xfrm>
            <a:off x="11206716" y="5901447"/>
            <a:ext cx="7819325" cy="1805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3200" b="1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Data</a:t>
            </a:r>
            <a:r>
              <a:rPr b="0" dirty="0"/>
              <a:t>: </a:t>
            </a:r>
          </a:p>
          <a:p>
            <a:pPr marL="260683" indent="-260683">
              <a:buSzPct val="100000"/>
              <a:buChar char="•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typical book store</a:t>
            </a:r>
          </a:p>
          <a:p>
            <a:pPr marL="260683" indent="-260683">
              <a:buSzPct val="100000"/>
              <a:buChar char="•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Amount of data size -&gt; 1GB, 5GB, 10GB</a:t>
            </a:r>
          </a:p>
          <a:p>
            <a:pPr marL="260683" indent="-260683">
              <a:buSzPct val="100000"/>
              <a:buChar char="•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Amount of records: 9m, 44m, 88m</a:t>
            </a:r>
          </a:p>
        </p:txBody>
      </p:sp>
      <p:sp>
        <p:nvSpPr>
          <p:cNvPr id="129" name="Rechteck 60"/>
          <p:cNvSpPr txBox="1"/>
          <p:nvPr/>
        </p:nvSpPr>
        <p:spPr>
          <a:xfrm>
            <a:off x="11187749" y="9557101"/>
            <a:ext cx="7825592" cy="586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3200" b="1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Metrics</a:t>
            </a:r>
            <a:r>
              <a:rPr b="0" dirty="0"/>
              <a:t>:</a:t>
            </a:r>
          </a:p>
        </p:txBody>
      </p:sp>
      <p:sp>
        <p:nvSpPr>
          <p:cNvPr id="130" name="Rechteck 60"/>
          <p:cNvSpPr txBox="1"/>
          <p:nvPr/>
        </p:nvSpPr>
        <p:spPr>
          <a:xfrm>
            <a:off x="2259059" y="8511306"/>
            <a:ext cx="7790091" cy="586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3200" b="1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rPr dirty="0"/>
              <a:t>Research Question:</a:t>
            </a:r>
          </a:p>
        </p:txBody>
      </p:sp>
      <p:sp>
        <p:nvSpPr>
          <p:cNvPr id="131" name="Rechteck 60"/>
          <p:cNvSpPr txBox="1"/>
          <p:nvPr/>
        </p:nvSpPr>
        <p:spPr>
          <a:xfrm>
            <a:off x="2264179" y="5810413"/>
            <a:ext cx="7819388" cy="586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3200" b="1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Motivation</a:t>
            </a:r>
            <a:r>
              <a:rPr b="0" dirty="0"/>
              <a:t>:</a:t>
            </a:r>
          </a:p>
        </p:txBody>
      </p:sp>
      <p:pic>
        <p:nvPicPr>
          <p:cNvPr id="132" name="Picture 2" descr="Picture 2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441174" y="3436735"/>
            <a:ext cx="3666148" cy="1466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Picture 34" descr="Picture 3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623788" y="3228494"/>
            <a:ext cx="5263556" cy="1670707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TextBox 4"/>
          <p:cNvSpPr txBox="1"/>
          <p:nvPr/>
        </p:nvSpPr>
        <p:spPr>
          <a:xfrm>
            <a:off x="6791659" y="3473918"/>
            <a:ext cx="1687479" cy="1412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t>VS</a:t>
            </a:r>
          </a:p>
        </p:txBody>
      </p:sp>
      <p:sp>
        <p:nvSpPr>
          <p:cNvPr id="135" name="Rechteck 74"/>
          <p:cNvSpPr txBox="1"/>
          <p:nvPr/>
        </p:nvSpPr>
        <p:spPr>
          <a:xfrm>
            <a:off x="2085987" y="21320345"/>
            <a:ext cx="8565296" cy="840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4800">
                <a:latin typeface="+mj-lt"/>
                <a:ea typeface="+mj-ea"/>
                <a:cs typeface="+mj-cs"/>
                <a:sym typeface="Calibri"/>
              </a:defRPr>
            </a:pPr>
            <a:r>
              <a:t>Interpretation of the Results</a:t>
            </a:r>
          </a:p>
        </p:txBody>
      </p:sp>
      <p:sp>
        <p:nvSpPr>
          <p:cNvPr id="136" name="Rechteck 41"/>
          <p:cNvSpPr txBox="1"/>
          <p:nvPr/>
        </p:nvSpPr>
        <p:spPr>
          <a:xfrm>
            <a:off x="10909424" y="11247611"/>
            <a:ext cx="8636001" cy="840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48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t>System Under Test (SUTs)</a:t>
            </a:r>
          </a:p>
        </p:txBody>
      </p:sp>
      <p:sp>
        <p:nvSpPr>
          <p:cNvPr id="137" name="Rechteck 42"/>
          <p:cNvSpPr txBox="1"/>
          <p:nvPr/>
        </p:nvSpPr>
        <p:spPr>
          <a:xfrm>
            <a:off x="11187747" y="13540244"/>
            <a:ext cx="7071027" cy="586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3200" b="1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rPr dirty="0"/>
              <a:t>SUTs:</a:t>
            </a:r>
          </a:p>
        </p:txBody>
      </p:sp>
      <p:sp>
        <p:nvSpPr>
          <p:cNvPr id="138" name="Rechteck 60"/>
          <p:cNvSpPr txBox="1"/>
          <p:nvPr/>
        </p:nvSpPr>
        <p:spPr>
          <a:xfrm>
            <a:off x="11206715" y="15344258"/>
            <a:ext cx="7052060" cy="586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3200" b="1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rPr dirty="0"/>
              <a:t>Cluster settings:</a:t>
            </a:r>
          </a:p>
        </p:txBody>
      </p:sp>
      <p:sp>
        <p:nvSpPr>
          <p:cNvPr id="139" name="Rechteck 60"/>
          <p:cNvSpPr txBox="1"/>
          <p:nvPr/>
        </p:nvSpPr>
        <p:spPr>
          <a:xfrm>
            <a:off x="11206715" y="14112609"/>
            <a:ext cx="7052059" cy="904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514348" indent="-514348">
              <a:buSzPct val="100000"/>
              <a:buFont typeface="Arial"/>
              <a:buChar char="•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 err="1"/>
              <a:t>Flink</a:t>
            </a:r>
            <a:r>
              <a:rPr dirty="0"/>
              <a:t> 1.6.2</a:t>
            </a:r>
          </a:p>
          <a:p>
            <a:pPr marL="514348" indent="-514348">
              <a:buSzPct val="100000"/>
              <a:buFont typeface="Arial"/>
              <a:buChar char="•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Spark 2.4.0</a:t>
            </a:r>
          </a:p>
        </p:txBody>
      </p:sp>
      <p:sp>
        <p:nvSpPr>
          <p:cNvPr id="140" name="Rechteck 60"/>
          <p:cNvSpPr txBox="1"/>
          <p:nvPr/>
        </p:nvSpPr>
        <p:spPr>
          <a:xfrm>
            <a:off x="11217473" y="15978932"/>
            <a:ext cx="7052060" cy="1717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514348" indent="-514348">
              <a:buSzPct val="100000"/>
              <a:buFont typeface="Arial"/>
              <a:buChar char="•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Provider: AWS</a:t>
            </a:r>
          </a:p>
          <a:p>
            <a:pPr marL="514348" indent="-514348">
              <a:buSzPct val="100000"/>
              <a:buFont typeface="Arial"/>
              <a:buChar char="•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One master; Two slaves</a:t>
            </a:r>
          </a:p>
          <a:p>
            <a:pPr marL="514348" indent="-514348">
              <a:buSzPct val="100000"/>
              <a:buFont typeface="Arial"/>
              <a:buChar char="•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EC2 type: m5.xlarge (4 </a:t>
            </a:r>
            <a:r>
              <a:rPr dirty="0" err="1"/>
              <a:t>vCore</a:t>
            </a:r>
            <a:r>
              <a:rPr dirty="0"/>
              <a:t>, 16 </a:t>
            </a:r>
            <a:r>
              <a:rPr dirty="0" err="1"/>
              <a:t>GiB</a:t>
            </a:r>
            <a:r>
              <a:rPr dirty="0"/>
              <a:t> memory)</a:t>
            </a:r>
          </a:p>
          <a:p>
            <a:pPr marL="514348" indent="-514348">
              <a:buSzPct val="100000"/>
              <a:buFont typeface="Arial"/>
              <a:buChar char="•"/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us-east-1 region (N. Virginia)</a:t>
            </a:r>
          </a:p>
        </p:txBody>
      </p:sp>
      <p:sp>
        <p:nvSpPr>
          <p:cNvPr id="141" name="Rechteck 60"/>
          <p:cNvSpPr txBox="1"/>
          <p:nvPr/>
        </p:nvSpPr>
        <p:spPr>
          <a:xfrm>
            <a:off x="11187749" y="12111966"/>
            <a:ext cx="7071026" cy="993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3200" b="1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Benchmark approach: </a:t>
            </a:r>
          </a:p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client perspective</a:t>
            </a:r>
          </a:p>
        </p:txBody>
      </p:sp>
      <p:sp>
        <p:nvSpPr>
          <p:cNvPr id="142" name="Rechteck 60"/>
          <p:cNvSpPr txBox="1"/>
          <p:nvPr/>
        </p:nvSpPr>
        <p:spPr>
          <a:xfrm>
            <a:off x="2264179" y="9061836"/>
            <a:ext cx="7779991" cy="1717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26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rPr dirty="0"/>
              <a:t>Measure throughput and runtime (for Group-By, Sorting, Aggregate) of </a:t>
            </a:r>
            <a:r>
              <a:rPr dirty="0" err="1"/>
              <a:t>Flink</a:t>
            </a:r>
            <a:r>
              <a:rPr dirty="0"/>
              <a:t> and Spark clusters on different input sizes and fixed structures (Book-Store) on fixed comparable systems and comparing the results.</a:t>
            </a:r>
          </a:p>
        </p:txBody>
      </p:sp>
      <p:sp>
        <p:nvSpPr>
          <p:cNvPr id="143" name="Rechteck 68"/>
          <p:cNvSpPr/>
          <p:nvPr/>
        </p:nvSpPr>
        <p:spPr>
          <a:xfrm>
            <a:off x="2050635" y="22183697"/>
            <a:ext cx="8636001" cy="2032121"/>
          </a:xfrm>
          <a:prstGeom prst="rect">
            <a:avLst/>
          </a:prstGeom>
          <a:solidFill>
            <a:srgbClr val="DBEEF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44" name="Gerade Verbindung 82"/>
          <p:cNvSpPr/>
          <p:nvPr/>
        </p:nvSpPr>
        <p:spPr>
          <a:xfrm>
            <a:off x="2138797" y="29373788"/>
            <a:ext cx="17722678" cy="2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5" name="Rechteck 60"/>
          <p:cNvSpPr txBox="1"/>
          <p:nvPr/>
        </p:nvSpPr>
        <p:spPr>
          <a:xfrm>
            <a:off x="2259057" y="22183698"/>
            <a:ext cx="8355547" cy="1869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300" b="1">
                <a:latin typeface="+mj-lt"/>
                <a:ea typeface="+mj-ea"/>
                <a:cs typeface="+mj-cs"/>
                <a:sym typeface="Calibri"/>
              </a:defRPr>
            </a:pPr>
            <a:endParaRPr dirty="0"/>
          </a:p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The Spark throughput for each job (</a:t>
            </a:r>
            <a:r>
              <a:rPr dirty="0" err="1"/>
              <a:t>GroupBy</a:t>
            </a:r>
            <a:r>
              <a:rPr dirty="0"/>
              <a:t>, Aggregation, Sorting) and for each data size (1GB, 5GB, 10GB) was higher. </a:t>
            </a:r>
          </a:p>
          <a:p>
            <a:pPr>
              <a:defRPr sz="300">
                <a:latin typeface="+mj-lt"/>
                <a:ea typeface="+mj-ea"/>
                <a:cs typeface="+mj-cs"/>
                <a:sym typeface="Calibri"/>
              </a:defRPr>
            </a:pPr>
            <a:endParaRPr dirty="0"/>
          </a:p>
          <a:p>
            <a:pPr>
              <a:defRPr sz="300">
                <a:latin typeface="+mj-lt"/>
                <a:ea typeface="+mj-ea"/>
                <a:cs typeface="+mj-cs"/>
                <a:sym typeface="Calibri"/>
              </a:defRPr>
            </a:pPr>
            <a:endParaRPr dirty="0"/>
          </a:p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The Spark runtime for each job (</a:t>
            </a:r>
            <a:r>
              <a:rPr dirty="0" err="1"/>
              <a:t>GroupBy</a:t>
            </a:r>
            <a:r>
              <a:rPr dirty="0"/>
              <a:t>, Aggregation, Sorting) and for each data size (1GB, 5GB, 10GB) was faster. </a:t>
            </a:r>
          </a:p>
        </p:txBody>
      </p:sp>
      <p:sp>
        <p:nvSpPr>
          <p:cNvPr id="146" name="Rechteck 74"/>
          <p:cNvSpPr txBox="1"/>
          <p:nvPr/>
        </p:nvSpPr>
        <p:spPr>
          <a:xfrm>
            <a:off x="2085987" y="11250297"/>
            <a:ext cx="8565296" cy="840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48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t>Expectation</a:t>
            </a:r>
          </a:p>
        </p:txBody>
      </p:sp>
      <p:sp>
        <p:nvSpPr>
          <p:cNvPr id="147" name="Rechteck 68"/>
          <p:cNvSpPr/>
          <p:nvPr/>
        </p:nvSpPr>
        <p:spPr>
          <a:xfrm>
            <a:off x="2050635" y="12100953"/>
            <a:ext cx="8636001" cy="1869001"/>
          </a:xfrm>
          <a:prstGeom prst="rect">
            <a:avLst/>
          </a:prstGeom>
          <a:solidFill>
            <a:srgbClr val="DBEEF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48" name="Rechteck 60"/>
          <p:cNvSpPr txBox="1"/>
          <p:nvPr/>
        </p:nvSpPr>
        <p:spPr>
          <a:xfrm>
            <a:off x="2259058" y="12139053"/>
            <a:ext cx="8415783" cy="586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3200" b="1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rPr dirty="0"/>
              <a:t>Expectation:</a:t>
            </a:r>
          </a:p>
        </p:txBody>
      </p:sp>
      <p:sp>
        <p:nvSpPr>
          <p:cNvPr id="149" name="Rechteck 74"/>
          <p:cNvSpPr txBox="1"/>
          <p:nvPr/>
        </p:nvSpPr>
        <p:spPr>
          <a:xfrm>
            <a:off x="2087701" y="24526949"/>
            <a:ext cx="8565296" cy="840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48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r>
              <a:t>Conclusion</a:t>
            </a:r>
          </a:p>
        </p:txBody>
      </p:sp>
      <p:sp>
        <p:nvSpPr>
          <p:cNvPr id="150" name="Rechteck 68"/>
          <p:cNvSpPr/>
          <p:nvPr/>
        </p:nvSpPr>
        <p:spPr>
          <a:xfrm>
            <a:off x="2050635" y="25377601"/>
            <a:ext cx="8636001" cy="3043524"/>
          </a:xfrm>
          <a:prstGeom prst="rect">
            <a:avLst/>
          </a:prstGeom>
          <a:solidFill>
            <a:srgbClr val="DBEEF4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sp>
        <p:nvSpPr>
          <p:cNvPr id="151" name="Rechteck 60"/>
          <p:cNvSpPr txBox="1"/>
          <p:nvPr/>
        </p:nvSpPr>
        <p:spPr>
          <a:xfrm>
            <a:off x="2259057" y="25326801"/>
            <a:ext cx="8392225" cy="303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300">
                <a:latin typeface="+mj-lt"/>
                <a:ea typeface="+mj-ea"/>
                <a:cs typeface="+mj-cs"/>
                <a:sym typeface="Calibri"/>
              </a:defRPr>
            </a:pPr>
            <a:endParaRPr dirty="0"/>
          </a:p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As expected, the Spark performance for the throughput and runtime was always better.</a:t>
            </a:r>
          </a:p>
          <a:p>
            <a:pPr>
              <a:defRPr sz="3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N</a:t>
            </a:r>
            <a:endParaRPr sz="2600" dirty="0"/>
          </a:p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We conducted the experiments with small data sizes compared to real-world problems (&gt;500GB). This was due to the AWS credit limitation (100$). Further experiments with bigger data sizes are needed to check if the Spark performance is also better in these cases.</a:t>
            </a:r>
          </a:p>
        </p:txBody>
      </p:sp>
      <p:sp>
        <p:nvSpPr>
          <p:cNvPr id="152" name="Rechteck 60"/>
          <p:cNvSpPr txBox="1"/>
          <p:nvPr/>
        </p:nvSpPr>
        <p:spPr>
          <a:xfrm>
            <a:off x="2238948" y="12693992"/>
            <a:ext cx="8415783" cy="904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We are expecting Spark to perform better with higher throughput and lower runtime compared to </a:t>
            </a:r>
            <a:r>
              <a:rPr dirty="0" err="1"/>
              <a:t>Flink</a:t>
            </a:r>
            <a:r>
              <a:rPr dirty="0"/>
              <a:t> [1].</a:t>
            </a:r>
          </a:p>
        </p:txBody>
      </p:sp>
      <p:pic>
        <p:nvPicPr>
          <p:cNvPr id="153" name="Bildschirmfoto 2019-01-28 um 16.30.05.png" descr="Bildschirmfoto 2019-01-28 um 16.30.05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1612342" y="17884347"/>
            <a:ext cx="7465333" cy="34426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Bildschirmfoto 2019-01-28 um 16.30.28.png" descr="Bildschirmfoto 2019-01-28 um 16.30.28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1566906" y="21595911"/>
            <a:ext cx="7458992" cy="34426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Bildschirmfoto 2019-01-28 um 16.31.15.png" descr="Bildschirmfoto 2019-01-28 um 16.31.15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1567979" y="25310236"/>
            <a:ext cx="7458993" cy="3442613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Rechteck 60"/>
          <p:cNvSpPr txBox="1"/>
          <p:nvPr/>
        </p:nvSpPr>
        <p:spPr>
          <a:xfrm>
            <a:off x="2080987" y="28531854"/>
            <a:ext cx="10806357" cy="777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2200">
                <a:latin typeface="+mj-lt"/>
                <a:ea typeface="+mj-ea"/>
                <a:cs typeface="+mj-cs"/>
                <a:sym typeface="Calibri"/>
              </a:defRPr>
            </a:pPr>
            <a:r>
              <a:rPr dirty="0"/>
              <a:t>[1] </a:t>
            </a:r>
            <a:r>
              <a:rPr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10"/>
              </a:rPr>
              <a:t>https://www.dbgroup.unimore.it/tesi/Magistrale/201516_Andrea_Spina_presentazione.pdf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Larissa">
  <a:themeElements>
    <a:clrScheme name="Lariss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Larissa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32054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32054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Larissa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32054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32054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5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373</Words>
  <Application>Microsoft Macintosh PowerPoint</Application>
  <PresentationFormat>Custom</PresentationFormat>
  <Paragraphs>49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Helvetica</vt:lpstr>
      <vt:lpstr>Larissa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Taha, Muhammad</cp:lastModifiedBy>
  <cp:revision>2</cp:revision>
  <dcterms:modified xsi:type="dcterms:W3CDTF">2019-01-28T18:16:56Z</dcterms:modified>
</cp:coreProperties>
</file>